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6858000" cx="12192000"/>
  <p:notesSz cx="6858000" cy="9144000"/>
  <p:embeddedFontLst>
    <p:embeddedFont>
      <p:font typeface="Century Schoolbook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5" roundtripDataSignature="AMtx7miQR2cTDr0y2cOnj5Mjz0v8rlFT6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72A2AA6-A5DF-4074-B995-282A3F9DBB04}">
  <a:tblStyle styleId="{072A2AA6-A5DF-4074-B995-282A3F9DBB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CenturySchoolbook-bold.fntdata"/><Relationship Id="rId21" Type="http://schemas.openxmlformats.org/officeDocument/2006/relationships/font" Target="fonts/CenturySchoolbook-regular.fntdata"/><Relationship Id="rId24" Type="http://schemas.openxmlformats.org/officeDocument/2006/relationships/font" Target="fonts/CenturySchoolbook-boldItalic.fntdata"/><Relationship Id="rId23" Type="http://schemas.openxmlformats.org/officeDocument/2006/relationships/font" Target="fonts/CenturySchoolbook-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5" Type="http://customschemas.google.com/relationships/presentationmetadata" Target="meta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d212d774fe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d212d774fe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" name="Google Shape;202;gd212d774fe_0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d2a5aecaeb_2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d2a5aecaeb_2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" name="Google Shape;216;gd2a5aecaeb_2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cc59b11d8d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cc59b11d8d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0" name="Google Shape;230;gcc59b11d8d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cc59b11d8d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cc59b11d8d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2" name="Google Shape;242;gcc59b11d8d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d2898b7ef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d2898b7ef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1" name="Google Shape;251;gd2898b7ef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23e1937a3_1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d23e1937a3_1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gd23e1937a3_1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c59b11d8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cc59b11d8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cc59b11d8d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212d774fe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d212d774fe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gd212d774fe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de4ce0784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cde4ce0784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" name="Google Shape;156;gcde4ce0784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cde4ce0784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cde4ce0784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" name="Google Shape;170;gcde4ce0784_0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212d774fe_1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d212d774fe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" name="Google Shape;182;gd212d774fe_1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d2a5aecaeb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d2a5aecaeb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" name="Google Shape;192;gd2a5aecaeb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noFill/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8"/>
          <p:cNvSpPr txBox="1"/>
          <p:nvPr>
            <p:ph type="ctrTitle"/>
          </p:nvPr>
        </p:nvSpPr>
        <p:spPr>
          <a:xfrm>
            <a:off x="1261872" y="758952"/>
            <a:ext cx="9418200" cy="404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Century Schoolbook"/>
              <a:buNone/>
              <a:defRPr sz="7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8"/>
          <p:cNvSpPr txBox="1"/>
          <p:nvPr>
            <p:ph idx="1" type="subTitle"/>
          </p:nvPr>
        </p:nvSpPr>
        <p:spPr>
          <a:xfrm>
            <a:off x="1261872" y="4800600"/>
            <a:ext cx="94182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  <a:defRPr sz="2200">
                <a:solidFill>
                  <a:srgbClr val="BFBFBF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" name="Google Shape;19;p8"/>
          <p:cNvSpPr txBox="1"/>
          <p:nvPr>
            <p:ph idx="10" type="dt"/>
          </p:nvPr>
        </p:nvSpPr>
        <p:spPr>
          <a:xfrm rot="-5400000">
            <a:off x="10797529" y="998549"/>
            <a:ext cx="1905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8"/>
          <p:cNvSpPr txBox="1"/>
          <p:nvPr>
            <p:ph idx="11" type="ftr"/>
          </p:nvPr>
        </p:nvSpPr>
        <p:spPr>
          <a:xfrm rot="-5400000">
            <a:off x="9959328" y="4046550"/>
            <a:ext cx="358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8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8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841248" y="457200"/>
            <a:ext cx="32004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Schoolbook"/>
              <a:buNone/>
              <a:defRPr b="0"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4504267" y="685800"/>
            <a:ext cx="60792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600"/>
              <a:buChar char="•"/>
              <a:defRPr sz="2000"/>
            </a:lvl1pPr>
            <a:lvl2pPr indent="-3429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302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84" name="Google Shape;84;p16"/>
          <p:cNvSpPr txBox="1"/>
          <p:nvPr>
            <p:ph idx="2" type="body"/>
          </p:nvPr>
        </p:nvSpPr>
        <p:spPr>
          <a:xfrm>
            <a:off x="841248" y="2099734"/>
            <a:ext cx="32004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040"/>
              <a:buNone/>
              <a:defRPr sz="1300"/>
            </a:lvl1pPr>
            <a:lvl2pPr indent="-2286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5" name="Google Shape;85;p16"/>
          <p:cNvSpPr txBox="1"/>
          <p:nvPr>
            <p:ph idx="10" type="dt"/>
          </p:nvPr>
        </p:nvSpPr>
        <p:spPr>
          <a:xfrm rot="-5400000">
            <a:off x="10797529" y="998549"/>
            <a:ext cx="1905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6"/>
          <p:cNvSpPr txBox="1"/>
          <p:nvPr>
            <p:ph idx="11" type="ftr"/>
          </p:nvPr>
        </p:nvSpPr>
        <p:spPr>
          <a:xfrm rot="-5400000">
            <a:off x="9959328" y="4046550"/>
            <a:ext cx="358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6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/>
          <p:nvPr/>
        </p:nvSpPr>
        <p:spPr>
          <a:xfrm>
            <a:off x="0" y="5105400"/>
            <a:ext cx="1129290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7"/>
          <p:cNvSpPr txBox="1"/>
          <p:nvPr>
            <p:ph type="title"/>
          </p:nvPr>
        </p:nvSpPr>
        <p:spPr>
          <a:xfrm>
            <a:off x="914400" y="5257800"/>
            <a:ext cx="9982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Schoolbook"/>
              <a:buNone/>
              <a:defRPr b="0" sz="28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7"/>
          <p:cNvSpPr/>
          <p:nvPr>
            <p:ph idx="2" type="pic"/>
          </p:nvPr>
        </p:nvSpPr>
        <p:spPr>
          <a:xfrm>
            <a:off x="0" y="0"/>
            <a:ext cx="11292900" cy="512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None/>
              <a:defRPr b="0" i="0" sz="28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914400" y="6108589"/>
            <a:ext cx="99822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40"/>
              <a:buNone/>
              <a:defRPr sz="1300">
                <a:solidFill>
                  <a:srgbClr val="D8D8D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93" name="Google Shape;93;p17"/>
          <p:cNvSpPr txBox="1"/>
          <p:nvPr>
            <p:ph idx="10" type="dt"/>
          </p:nvPr>
        </p:nvSpPr>
        <p:spPr>
          <a:xfrm rot="-5400000">
            <a:off x="10797529" y="998549"/>
            <a:ext cx="1905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7"/>
          <p:cNvSpPr txBox="1"/>
          <p:nvPr>
            <p:ph idx="11" type="ftr"/>
          </p:nvPr>
        </p:nvSpPr>
        <p:spPr>
          <a:xfrm rot="-5400000">
            <a:off x="9959328" y="4046550"/>
            <a:ext cx="358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7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1261872" y="365760"/>
            <a:ext cx="969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 rot="5400000">
            <a:off x="3383983" y="-293249"/>
            <a:ext cx="4351200" cy="85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99" name="Google Shape;99;p18"/>
          <p:cNvSpPr txBox="1"/>
          <p:nvPr>
            <p:ph idx="10" type="dt"/>
          </p:nvPr>
        </p:nvSpPr>
        <p:spPr>
          <a:xfrm rot="-5400000">
            <a:off x="10797529" y="998549"/>
            <a:ext cx="1905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8"/>
          <p:cNvSpPr txBox="1"/>
          <p:nvPr>
            <p:ph idx="11" type="ftr"/>
          </p:nvPr>
        </p:nvSpPr>
        <p:spPr>
          <a:xfrm rot="-5400000">
            <a:off x="9959328" y="4046550"/>
            <a:ext cx="358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 rot="5400000">
            <a:off x="6938100" y="2091600"/>
            <a:ext cx="5897700" cy="247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 rot="5400000">
            <a:off x="1680300" y="-537300"/>
            <a:ext cx="58977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105" name="Google Shape;105;p19"/>
          <p:cNvSpPr txBox="1"/>
          <p:nvPr>
            <p:ph idx="10" type="dt"/>
          </p:nvPr>
        </p:nvSpPr>
        <p:spPr>
          <a:xfrm rot="-5400000">
            <a:off x="10797529" y="998549"/>
            <a:ext cx="1905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9"/>
          <p:cNvSpPr txBox="1"/>
          <p:nvPr>
            <p:ph idx="11" type="ftr"/>
          </p:nvPr>
        </p:nvSpPr>
        <p:spPr>
          <a:xfrm rot="-5400000">
            <a:off x="9959328" y="4046550"/>
            <a:ext cx="358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9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/>
          <p:nvPr>
            <p:ph type="title"/>
          </p:nvPr>
        </p:nvSpPr>
        <p:spPr>
          <a:xfrm>
            <a:off x="1261872" y="365760"/>
            <a:ext cx="969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0"/>
          <p:cNvSpPr txBox="1"/>
          <p:nvPr>
            <p:ph idx="1" type="body"/>
          </p:nvPr>
        </p:nvSpPr>
        <p:spPr>
          <a:xfrm>
            <a:off x="1261872" y="1828800"/>
            <a:ext cx="8595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26" name="Google Shape;26;p10"/>
          <p:cNvSpPr txBox="1"/>
          <p:nvPr>
            <p:ph idx="10" type="dt"/>
          </p:nvPr>
        </p:nvSpPr>
        <p:spPr>
          <a:xfrm rot="-5400000">
            <a:off x="10797529" y="998549"/>
            <a:ext cx="1905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1" type="ftr"/>
          </p:nvPr>
        </p:nvSpPr>
        <p:spPr>
          <a:xfrm rot="-5400000">
            <a:off x="9959328" y="4046550"/>
            <a:ext cx="358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0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type="title"/>
          </p:nvPr>
        </p:nvSpPr>
        <p:spPr>
          <a:xfrm>
            <a:off x="1261872" y="365760"/>
            <a:ext cx="969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1" type="body"/>
          </p:nvPr>
        </p:nvSpPr>
        <p:spPr>
          <a:xfrm>
            <a:off x="1261872" y="1828800"/>
            <a:ext cx="8595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0" type="dt"/>
          </p:nvPr>
        </p:nvSpPr>
        <p:spPr>
          <a:xfrm rot="-5400000">
            <a:off x="10797529" y="998549"/>
            <a:ext cx="1905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1" type="ftr"/>
          </p:nvPr>
        </p:nvSpPr>
        <p:spPr>
          <a:xfrm rot="-5400000">
            <a:off x="9959328" y="4046550"/>
            <a:ext cx="358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noFill/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ctrTitle"/>
          </p:nvPr>
        </p:nvSpPr>
        <p:spPr>
          <a:xfrm>
            <a:off x="1261872" y="758952"/>
            <a:ext cx="9418200" cy="404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Century Schoolbook"/>
              <a:buNone/>
              <a:defRPr sz="7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" type="subTitle"/>
          </p:nvPr>
        </p:nvSpPr>
        <p:spPr>
          <a:xfrm>
            <a:off x="1261872" y="4800600"/>
            <a:ext cx="94182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  <a:defRPr sz="2200">
                <a:solidFill>
                  <a:srgbClr val="BFBFBF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" name="Google Shape;45;p7"/>
          <p:cNvSpPr txBox="1"/>
          <p:nvPr>
            <p:ph idx="10" type="dt"/>
          </p:nvPr>
        </p:nvSpPr>
        <p:spPr>
          <a:xfrm rot="-5400000">
            <a:off x="10797529" y="998549"/>
            <a:ext cx="1905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1" type="ftr"/>
          </p:nvPr>
        </p:nvSpPr>
        <p:spPr>
          <a:xfrm rot="-5400000">
            <a:off x="9959328" y="4046550"/>
            <a:ext cx="358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type="title"/>
          </p:nvPr>
        </p:nvSpPr>
        <p:spPr>
          <a:xfrm>
            <a:off x="1261872" y="758952"/>
            <a:ext cx="9418200" cy="404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entury Schoolbook"/>
              <a:buNone/>
              <a:defRPr b="0" sz="7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1261872" y="4800600"/>
            <a:ext cx="94182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  <a:defRPr sz="2200">
                <a:solidFill>
                  <a:srgbClr val="595959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2" name="Google Shape;52;p11"/>
          <p:cNvSpPr txBox="1"/>
          <p:nvPr>
            <p:ph idx="10" type="dt"/>
          </p:nvPr>
        </p:nvSpPr>
        <p:spPr>
          <a:xfrm rot="-5400000">
            <a:off x="10797529" y="998549"/>
            <a:ext cx="1905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1" type="ftr"/>
          </p:nvPr>
        </p:nvSpPr>
        <p:spPr>
          <a:xfrm rot="-5400000">
            <a:off x="9959328" y="4046550"/>
            <a:ext cx="358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" name="Google Shape;55;p11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type="title"/>
          </p:nvPr>
        </p:nvSpPr>
        <p:spPr>
          <a:xfrm>
            <a:off x="1261872" y="365760"/>
            <a:ext cx="969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2"/>
          <p:cNvSpPr txBox="1"/>
          <p:nvPr>
            <p:ph idx="1" type="body"/>
          </p:nvPr>
        </p:nvSpPr>
        <p:spPr>
          <a:xfrm>
            <a:off x="1261872" y="1828800"/>
            <a:ext cx="44805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 sz="1800"/>
            </a:lvl1pPr>
            <a:lvl2pPr indent="-3302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59" name="Google Shape;59;p12"/>
          <p:cNvSpPr txBox="1"/>
          <p:nvPr>
            <p:ph idx="2" type="body"/>
          </p:nvPr>
        </p:nvSpPr>
        <p:spPr>
          <a:xfrm>
            <a:off x="6126480" y="1828800"/>
            <a:ext cx="44805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 sz="1800"/>
            </a:lvl1pPr>
            <a:lvl2pPr indent="-3302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60" name="Google Shape;60;p12"/>
          <p:cNvSpPr txBox="1"/>
          <p:nvPr>
            <p:ph idx="10" type="dt"/>
          </p:nvPr>
        </p:nvSpPr>
        <p:spPr>
          <a:xfrm rot="-5400000">
            <a:off x="10797529" y="998549"/>
            <a:ext cx="1905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2"/>
          <p:cNvSpPr txBox="1"/>
          <p:nvPr>
            <p:ph idx="11" type="ftr"/>
          </p:nvPr>
        </p:nvSpPr>
        <p:spPr>
          <a:xfrm rot="-5400000">
            <a:off x="9959328" y="4046550"/>
            <a:ext cx="358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title"/>
          </p:nvPr>
        </p:nvSpPr>
        <p:spPr>
          <a:xfrm>
            <a:off x="1261872" y="365760"/>
            <a:ext cx="969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1" type="body"/>
          </p:nvPr>
        </p:nvSpPr>
        <p:spPr>
          <a:xfrm>
            <a:off x="1261872" y="1713655"/>
            <a:ext cx="44805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20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6" name="Google Shape;66;p13"/>
          <p:cNvSpPr txBox="1"/>
          <p:nvPr>
            <p:ph idx="2" type="body"/>
          </p:nvPr>
        </p:nvSpPr>
        <p:spPr>
          <a:xfrm>
            <a:off x="1261872" y="2507550"/>
            <a:ext cx="4480500" cy="3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 sz="1800"/>
            </a:lvl1pPr>
            <a:lvl2pPr indent="-3302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67" name="Google Shape;67;p13"/>
          <p:cNvSpPr txBox="1"/>
          <p:nvPr>
            <p:ph idx="3" type="body"/>
          </p:nvPr>
        </p:nvSpPr>
        <p:spPr>
          <a:xfrm>
            <a:off x="6126480" y="1713655"/>
            <a:ext cx="44805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20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8" name="Google Shape;68;p13"/>
          <p:cNvSpPr txBox="1"/>
          <p:nvPr>
            <p:ph idx="4" type="body"/>
          </p:nvPr>
        </p:nvSpPr>
        <p:spPr>
          <a:xfrm>
            <a:off x="6126480" y="2507550"/>
            <a:ext cx="4480500" cy="3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 sz="1800"/>
            </a:lvl1pPr>
            <a:lvl2pPr indent="-3302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69" name="Google Shape;69;p13"/>
          <p:cNvSpPr txBox="1"/>
          <p:nvPr>
            <p:ph idx="10" type="dt"/>
          </p:nvPr>
        </p:nvSpPr>
        <p:spPr>
          <a:xfrm rot="-5400000">
            <a:off x="10797529" y="998549"/>
            <a:ext cx="1905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11" type="ftr"/>
          </p:nvPr>
        </p:nvSpPr>
        <p:spPr>
          <a:xfrm rot="-5400000">
            <a:off x="9959328" y="4046550"/>
            <a:ext cx="358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1261872" y="365760"/>
            <a:ext cx="969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4"/>
          <p:cNvSpPr txBox="1"/>
          <p:nvPr>
            <p:ph idx="10" type="dt"/>
          </p:nvPr>
        </p:nvSpPr>
        <p:spPr>
          <a:xfrm rot="-5400000">
            <a:off x="10797529" y="998549"/>
            <a:ext cx="1905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4"/>
          <p:cNvSpPr txBox="1"/>
          <p:nvPr>
            <p:ph idx="11" type="ftr"/>
          </p:nvPr>
        </p:nvSpPr>
        <p:spPr>
          <a:xfrm rot="-5400000">
            <a:off x="9959328" y="4046550"/>
            <a:ext cx="358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idx="10" type="dt"/>
          </p:nvPr>
        </p:nvSpPr>
        <p:spPr>
          <a:xfrm rot="-5400000">
            <a:off x="10797529" y="998549"/>
            <a:ext cx="1905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5"/>
          <p:cNvSpPr txBox="1"/>
          <p:nvPr>
            <p:ph idx="11" type="ftr"/>
          </p:nvPr>
        </p:nvSpPr>
        <p:spPr>
          <a:xfrm rot="-5400000">
            <a:off x="9959328" y="4046550"/>
            <a:ext cx="358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5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1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A7A1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6"/>
          <p:cNvSpPr txBox="1"/>
          <p:nvPr>
            <p:ph type="title"/>
          </p:nvPr>
        </p:nvSpPr>
        <p:spPr>
          <a:xfrm>
            <a:off x="1261872" y="365760"/>
            <a:ext cx="969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Schoolbook"/>
              <a:buNone/>
              <a:defRPr b="0" i="0" sz="4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6"/>
          <p:cNvSpPr txBox="1"/>
          <p:nvPr>
            <p:ph idx="1" type="body"/>
          </p:nvPr>
        </p:nvSpPr>
        <p:spPr>
          <a:xfrm>
            <a:off x="1261872" y="1828800"/>
            <a:ext cx="8595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b="0" i="0" sz="16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3" name="Google Shape;13;p6"/>
          <p:cNvSpPr txBox="1"/>
          <p:nvPr>
            <p:ph idx="10" type="dt"/>
          </p:nvPr>
        </p:nvSpPr>
        <p:spPr>
          <a:xfrm rot="-5400000">
            <a:off x="10797529" y="998549"/>
            <a:ext cx="1905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F6F5F4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4" name="Google Shape;14;p6"/>
          <p:cNvSpPr txBox="1"/>
          <p:nvPr>
            <p:ph idx="11" type="ftr"/>
          </p:nvPr>
        </p:nvSpPr>
        <p:spPr>
          <a:xfrm rot="-5400000">
            <a:off x="9959328" y="4046550"/>
            <a:ext cx="358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F6F5F4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5" name="Google Shape;15;p6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1261872" y="365760"/>
            <a:ext cx="969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  <a:defRPr b="0" i="0" sz="4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1261872" y="1828800"/>
            <a:ext cx="8595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b="0" i="0" sz="16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 rot="-5400000">
            <a:off x="10797529" y="998549"/>
            <a:ext cx="1905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DADADA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 rot="-5400000">
            <a:off x="9959328" y="4046550"/>
            <a:ext cx="358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DADADA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Relationship Id="rId4" Type="http://schemas.openxmlformats.org/officeDocument/2006/relationships/image" Target="../media/image8.jpg"/><Relationship Id="rId5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Relationship Id="rId4" Type="http://schemas.openxmlformats.org/officeDocument/2006/relationships/image" Target="../media/image7.jpg"/><Relationship Id="rId5" Type="http://schemas.openxmlformats.org/officeDocument/2006/relationships/image" Target="../media/image1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6666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 of data" id="112" name="Google Shape;112;p1"/>
          <p:cNvPicPr preferRelativeResize="0"/>
          <p:nvPr/>
        </p:nvPicPr>
        <p:blipFill rotWithShape="1">
          <a:blip r:embed="rId3">
            <a:alphaModFix amt="20000"/>
          </a:blip>
          <a:srcRect b="0" l="194" r="7178" t="0"/>
          <a:stretch/>
        </p:blipFill>
        <p:spPr>
          <a:xfrm>
            <a:off x="0" y="-8"/>
            <a:ext cx="12192000" cy="740406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"/>
          <p:cNvSpPr txBox="1"/>
          <p:nvPr>
            <p:ph type="ctrTitle"/>
          </p:nvPr>
        </p:nvSpPr>
        <p:spPr>
          <a:xfrm>
            <a:off x="1261870" y="758952"/>
            <a:ext cx="9907800" cy="404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entury Schoolbook"/>
              <a:buNone/>
            </a:pPr>
            <a:r>
              <a:rPr lang="en-US" sz="6000"/>
              <a:t>Evaluating the Reproducibility of Training GAN with Limited Data</a:t>
            </a:r>
            <a:endParaRPr/>
          </a:p>
        </p:txBody>
      </p:sp>
      <p:sp>
        <p:nvSpPr>
          <p:cNvPr id="114" name="Google Shape;114;p1"/>
          <p:cNvSpPr txBox="1"/>
          <p:nvPr>
            <p:ph idx="1" type="subTitle"/>
          </p:nvPr>
        </p:nvSpPr>
        <p:spPr>
          <a:xfrm>
            <a:off x="1261872" y="4879074"/>
            <a:ext cx="9418320" cy="161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0"/>
              <a:buNone/>
            </a:pPr>
            <a:r>
              <a:rPr lang="en-US">
                <a:solidFill>
                  <a:srgbClr val="D8D8D8"/>
                </a:solidFill>
              </a:rPr>
              <a:t>INTRO DEEP LEARNING Semester Project - Progress Report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760"/>
              <a:buNone/>
            </a:pPr>
            <a:r>
              <a:rPr lang="en-US">
                <a:solidFill>
                  <a:srgbClr val="D8D8D8"/>
                </a:solidFill>
              </a:rPr>
              <a:t>Deep(FAMS): Mohammad Alyetama, Ali Al-Ramini, Fangyi Li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212d774fe_0_47"/>
          <p:cNvSpPr txBox="1"/>
          <p:nvPr>
            <p:ph type="title"/>
          </p:nvPr>
        </p:nvSpPr>
        <p:spPr>
          <a:xfrm>
            <a:off x="0" y="302550"/>
            <a:ext cx="6354900" cy="722400"/>
          </a:xfrm>
          <a:prstGeom prst="rect">
            <a:avLst/>
          </a:prstGeom>
          <a:solidFill>
            <a:srgbClr val="46464A">
              <a:alpha val="26400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>
                <a:solidFill>
                  <a:srgbClr val="FFFFFF"/>
                </a:solidFill>
              </a:rPr>
              <a:t>Current Result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05" name="Google Shape;205;gd212d774fe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1488" y="1191700"/>
            <a:ext cx="3359074" cy="422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d212d774fe_0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5175" y="1168375"/>
            <a:ext cx="3359076" cy="422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d212d774fe_0_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812" y="1191700"/>
            <a:ext cx="3359074" cy="419967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d212d774fe_0_47"/>
          <p:cNvSpPr txBox="1"/>
          <p:nvPr/>
        </p:nvSpPr>
        <p:spPr>
          <a:xfrm>
            <a:off x="4217125" y="5463163"/>
            <a:ext cx="280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3F3F3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Original baseline StyleGAN2</a:t>
            </a:r>
            <a:endParaRPr>
              <a:highlight>
                <a:srgbClr val="F3F3F3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09" name="Google Shape;209;gd212d774fe_0_47"/>
          <p:cNvSpPr txBox="1"/>
          <p:nvPr/>
        </p:nvSpPr>
        <p:spPr>
          <a:xfrm>
            <a:off x="7766663" y="5463175"/>
            <a:ext cx="280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3F3F3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StyleGAN2-ADA</a:t>
            </a:r>
            <a:endParaRPr>
              <a:highlight>
                <a:srgbClr val="F3F3F3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10" name="Google Shape;210;gd212d774fe_0_47"/>
          <p:cNvSpPr txBox="1"/>
          <p:nvPr/>
        </p:nvSpPr>
        <p:spPr>
          <a:xfrm>
            <a:off x="344176" y="5461325"/>
            <a:ext cx="312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3F3F3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Real images from the training set</a:t>
            </a:r>
            <a:endParaRPr>
              <a:highlight>
                <a:srgbClr val="F3F3F3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11" name="Google Shape;211;gd212d774fe_0_47"/>
          <p:cNvSpPr txBox="1"/>
          <p:nvPr/>
        </p:nvSpPr>
        <p:spPr>
          <a:xfrm>
            <a:off x="271800" y="5958900"/>
            <a:ext cx="10548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entury Schoolbook"/>
                <a:ea typeface="Century Schoolbook"/>
                <a:cs typeface="Century Schoolbook"/>
                <a:sym typeface="Century Schoolbook"/>
              </a:rPr>
              <a:t>Uncurated 256</a:t>
            </a:r>
            <a:r>
              <a:rPr lang="en-US" sz="1600">
                <a:latin typeface="Century Schoolbook"/>
                <a:ea typeface="Century Schoolbook"/>
                <a:cs typeface="Century Schoolbook"/>
                <a:sym typeface="Century Schoolbook"/>
              </a:rPr>
              <a:t>×256</a:t>
            </a:r>
            <a:r>
              <a:rPr lang="en-US" sz="1600">
                <a:latin typeface="Century Schoolbook"/>
                <a:ea typeface="Century Schoolbook"/>
                <a:cs typeface="Century Schoolbook"/>
                <a:sym typeface="Century Schoolbook"/>
              </a:rPr>
              <a:t> results generated for </a:t>
            </a:r>
            <a:r>
              <a:rPr b="1" lang="en-US" sz="1600">
                <a:latin typeface="Century Schoolbook"/>
                <a:ea typeface="Century Schoolbook"/>
                <a:cs typeface="Century Schoolbook"/>
                <a:sym typeface="Century Schoolbook"/>
              </a:rPr>
              <a:t>AFHQ-WILD</a:t>
            </a:r>
            <a:r>
              <a:rPr lang="en-US" sz="1600">
                <a:latin typeface="Century Schoolbook"/>
                <a:ea typeface="Century Schoolbook"/>
                <a:cs typeface="Century Schoolbook"/>
                <a:sym typeface="Century Schoolbook"/>
              </a:rPr>
              <a:t> (4738 images) with and without ADA, along with real images from the training set. Both generators were trained from scratch for 50 hours.</a:t>
            </a:r>
            <a:endParaRPr sz="16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12" name="Google Shape;212;gd212d774fe_0_47"/>
          <p:cNvSpPr txBox="1"/>
          <p:nvPr/>
        </p:nvSpPr>
        <p:spPr>
          <a:xfrm>
            <a:off x="6554850" y="440550"/>
            <a:ext cx="4589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highlight>
                  <a:srgbClr val="CCCCCC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Comparison with baseline StyleGAN2</a:t>
            </a:r>
            <a:endParaRPr b="1" sz="1700">
              <a:highlight>
                <a:srgbClr val="CCCCCC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2a5aecaeb_2_4"/>
          <p:cNvSpPr txBox="1"/>
          <p:nvPr>
            <p:ph type="title"/>
          </p:nvPr>
        </p:nvSpPr>
        <p:spPr>
          <a:xfrm>
            <a:off x="0" y="302550"/>
            <a:ext cx="6354900" cy="722400"/>
          </a:xfrm>
          <a:prstGeom prst="rect">
            <a:avLst/>
          </a:prstGeom>
          <a:solidFill>
            <a:srgbClr val="46464A">
              <a:alpha val="26400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>
                <a:solidFill>
                  <a:srgbClr val="FFFFFF"/>
                </a:solidFill>
              </a:rPr>
              <a:t>Current Result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19" name="Google Shape;219;gd2a5aecaeb_2_4"/>
          <p:cNvPicPr preferRelativeResize="0"/>
          <p:nvPr/>
        </p:nvPicPr>
        <p:blipFill rotWithShape="1">
          <a:blip r:embed="rId3">
            <a:alphaModFix/>
          </a:blip>
          <a:srcRect b="0" l="268" r="268" t="0"/>
          <a:stretch/>
        </p:blipFill>
        <p:spPr>
          <a:xfrm>
            <a:off x="3891488" y="1191700"/>
            <a:ext cx="3359074" cy="422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d2a5aecaeb_2_4"/>
          <p:cNvPicPr preferRelativeResize="0"/>
          <p:nvPr/>
        </p:nvPicPr>
        <p:blipFill rotWithShape="1">
          <a:blip r:embed="rId4">
            <a:alphaModFix/>
          </a:blip>
          <a:srcRect b="0" l="268" r="268" t="0"/>
          <a:stretch/>
        </p:blipFill>
        <p:spPr>
          <a:xfrm>
            <a:off x="7555175" y="1168375"/>
            <a:ext cx="3359076" cy="422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d2a5aecaeb_2_4"/>
          <p:cNvPicPr preferRelativeResize="0"/>
          <p:nvPr/>
        </p:nvPicPr>
        <p:blipFill rotWithShape="1">
          <a:blip r:embed="rId5">
            <a:alphaModFix/>
          </a:blip>
          <a:srcRect b="0" l="39" r="39" t="0"/>
          <a:stretch/>
        </p:blipFill>
        <p:spPr>
          <a:xfrm>
            <a:off x="227812" y="1191700"/>
            <a:ext cx="3359074" cy="419967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d2a5aecaeb_2_4"/>
          <p:cNvSpPr txBox="1"/>
          <p:nvPr/>
        </p:nvSpPr>
        <p:spPr>
          <a:xfrm>
            <a:off x="4217125" y="5463163"/>
            <a:ext cx="280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3F3F3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Original baseline StyleGAN2</a:t>
            </a:r>
            <a:endParaRPr>
              <a:highlight>
                <a:srgbClr val="F3F3F3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23" name="Google Shape;223;gd2a5aecaeb_2_4"/>
          <p:cNvSpPr txBox="1"/>
          <p:nvPr/>
        </p:nvSpPr>
        <p:spPr>
          <a:xfrm>
            <a:off x="7766663" y="5463175"/>
            <a:ext cx="280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3F3F3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StyleGAN2-ADA</a:t>
            </a:r>
            <a:endParaRPr>
              <a:highlight>
                <a:srgbClr val="F3F3F3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24" name="Google Shape;224;gd2a5aecaeb_2_4"/>
          <p:cNvSpPr txBox="1"/>
          <p:nvPr/>
        </p:nvSpPr>
        <p:spPr>
          <a:xfrm>
            <a:off x="344176" y="5461325"/>
            <a:ext cx="312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3F3F3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Real images from the training set</a:t>
            </a:r>
            <a:endParaRPr>
              <a:highlight>
                <a:srgbClr val="F3F3F3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25" name="Google Shape;225;gd2a5aecaeb_2_4"/>
          <p:cNvSpPr txBox="1"/>
          <p:nvPr/>
        </p:nvSpPr>
        <p:spPr>
          <a:xfrm>
            <a:off x="271800" y="5958900"/>
            <a:ext cx="10548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entury Schoolbook"/>
                <a:ea typeface="Century Schoolbook"/>
                <a:cs typeface="Century Schoolbook"/>
                <a:sym typeface="Century Schoolbook"/>
              </a:rPr>
              <a:t>Uncurated 256×256 results generated for </a:t>
            </a:r>
            <a:r>
              <a:rPr b="1" lang="en-US" sz="1600">
                <a:latin typeface="Century Schoolbook"/>
                <a:ea typeface="Century Schoolbook"/>
                <a:cs typeface="Century Schoolbook"/>
                <a:sym typeface="Century Schoolbook"/>
              </a:rPr>
              <a:t>AFHQ-DOG</a:t>
            </a:r>
            <a:r>
              <a:rPr lang="en-US" sz="1600">
                <a:latin typeface="Century Schoolbook"/>
                <a:ea typeface="Century Schoolbook"/>
                <a:cs typeface="Century Schoolbook"/>
                <a:sym typeface="Century Schoolbook"/>
              </a:rPr>
              <a:t> (4739 images) with and without ADA, along with real images from the training set. Both generators were trained from scratch for 28 hours.</a:t>
            </a:r>
            <a:endParaRPr sz="16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26" name="Google Shape;226;gd2a5aecaeb_2_4"/>
          <p:cNvSpPr txBox="1"/>
          <p:nvPr/>
        </p:nvSpPr>
        <p:spPr>
          <a:xfrm>
            <a:off x="6554850" y="440550"/>
            <a:ext cx="4589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highlight>
                  <a:srgbClr val="CCCCCC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Comparison with baseline StyleGAN2</a:t>
            </a:r>
            <a:endParaRPr b="1" sz="1700">
              <a:highlight>
                <a:srgbClr val="CCCCCC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cc59b11d8d_0_9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cc59b11d8d_0_9"/>
          <p:cNvSpPr txBox="1"/>
          <p:nvPr>
            <p:ph type="title"/>
          </p:nvPr>
        </p:nvSpPr>
        <p:spPr>
          <a:xfrm>
            <a:off x="0" y="302550"/>
            <a:ext cx="6354900" cy="722400"/>
          </a:xfrm>
          <a:prstGeom prst="rect">
            <a:avLst/>
          </a:prstGeom>
          <a:solidFill>
            <a:srgbClr val="46464A">
              <a:alpha val="26400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>
                <a:solidFill>
                  <a:srgbClr val="FFFFFF"/>
                </a:solidFill>
              </a:rPr>
              <a:t>Current Result</a:t>
            </a:r>
            <a:endParaRPr>
              <a:solidFill>
                <a:srgbClr val="FFFFFF"/>
              </a:solidFill>
            </a:endParaRPr>
          </a:p>
        </p:txBody>
      </p:sp>
      <p:graphicFrame>
        <p:nvGraphicFramePr>
          <p:cNvPr id="234" name="Google Shape;234;gcc59b11d8d_0_9"/>
          <p:cNvGraphicFramePr/>
          <p:nvPr/>
        </p:nvGraphicFramePr>
        <p:xfrm>
          <a:off x="234900" y="14405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{072A2AA6-A5DF-4074-B995-282A3F9DBB04}</a:tableStyleId>
              </a:tblPr>
              <a:tblGrid>
                <a:gridCol w="1632975"/>
                <a:gridCol w="1160675"/>
                <a:gridCol w="1415275"/>
                <a:gridCol w="1528450"/>
              </a:tblGrid>
              <a:tr h="569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Dataset</a:t>
                      </a:r>
                      <a:endParaRPr b="1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Training Time (in hrs)</a:t>
                      </a:r>
                      <a:endParaRPr b="1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Current FID </a:t>
                      </a:r>
                      <a:endParaRPr b="1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(ADA-StyleGAN2)</a:t>
                      </a:r>
                      <a:endParaRPr b="1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Reported FID</a:t>
                      </a:r>
                      <a:endParaRPr b="1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137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METFACES</a:t>
                      </a:r>
                      <a:endParaRPr b="1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102</a:t>
                      </a:r>
                      <a:endParaRPr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20.89</a:t>
                      </a:r>
                      <a:endParaRPr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18.22</a:t>
                      </a:r>
                      <a:endParaRPr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(Original paper)</a:t>
                      </a:r>
                      <a:endParaRPr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137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AFHQ-WILD</a:t>
                      </a:r>
                      <a:endParaRPr b="1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132</a:t>
                      </a:r>
                      <a:endParaRPr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2.23</a:t>
                      </a:r>
                      <a:endParaRPr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3.05</a:t>
                      </a:r>
                      <a:endParaRPr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(Original paper)</a:t>
                      </a:r>
                      <a:endParaRPr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137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AFHQ-DOG</a:t>
                      </a:r>
                      <a:endParaRPr b="1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93</a:t>
                      </a:r>
                      <a:endParaRPr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10.83</a:t>
                      </a:r>
                      <a:endParaRPr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7.40</a:t>
                      </a:r>
                      <a:endParaRPr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(Original paper)</a:t>
                      </a:r>
                      <a:endParaRPr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832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Cars196</a:t>
                      </a:r>
                      <a:endParaRPr b="1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146</a:t>
                      </a:r>
                      <a:endParaRPr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9.21</a:t>
                      </a:r>
                      <a:endParaRPr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16.03</a:t>
                      </a:r>
                      <a:endParaRPr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(FineGAN)</a:t>
                      </a:r>
                      <a:endParaRPr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76137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OxfordFlowers102</a:t>
                      </a:r>
                      <a:endParaRPr b="1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120</a:t>
                      </a:r>
                      <a:endParaRPr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7.53</a:t>
                      </a:r>
                      <a:endParaRPr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19.60 (MSG-StyleGAN)</a:t>
                      </a:r>
                      <a:endParaRPr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235" name="Google Shape;235;gcc59b11d8d_0_9"/>
          <p:cNvSpPr txBox="1"/>
          <p:nvPr/>
        </p:nvSpPr>
        <p:spPr>
          <a:xfrm>
            <a:off x="6455975" y="421825"/>
            <a:ext cx="4735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highlight>
                  <a:srgbClr val="CCCCCC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Fréchet inception distance (FID) Scores</a:t>
            </a:r>
            <a:endParaRPr b="1" sz="1700">
              <a:highlight>
                <a:srgbClr val="CCCCCC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236" name="Google Shape;236;gcc59b11d8d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4775" y="1192675"/>
            <a:ext cx="2262125" cy="3390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cc59b11d8d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19412" y="1192675"/>
            <a:ext cx="2262113" cy="3402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cc59b11d8d_0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2475" y="4727861"/>
            <a:ext cx="3066079" cy="2034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c59b11d8d_0_18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cc59b11d8d_0_18"/>
          <p:cNvSpPr txBox="1"/>
          <p:nvPr/>
        </p:nvSpPr>
        <p:spPr>
          <a:xfrm>
            <a:off x="1425800" y="2272975"/>
            <a:ext cx="6706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46" name="Google Shape;246;gcc59b11d8d_0_18"/>
          <p:cNvSpPr txBox="1"/>
          <p:nvPr>
            <p:ph type="title"/>
          </p:nvPr>
        </p:nvSpPr>
        <p:spPr>
          <a:xfrm>
            <a:off x="0" y="302550"/>
            <a:ext cx="6354900" cy="722400"/>
          </a:xfrm>
          <a:prstGeom prst="rect">
            <a:avLst/>
          </a:prstGeom>
          <a:solidFill>
            <a:srgbClr val="46464A">
              <a:alpha val="26400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>
                <a:solidFill>
                  <a:srgbClr val="FFFFFF"/>
                </a:solidFill>
              </a:rPr>
              <a:t>Discussion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7" name="Google Shape;247;gcc59b11d8d_0_18"/>
          <p:cNvSpPr txBox="1"/>
          <p:nvPr/>
        </p:nvSpPr>
        <p:spPr>
          <a:xfrm>
            <a:off x="436000" y="1382925"/>
            <a:ext cx="9652500" cy="48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entury Schoolbook"/>
                <a:ea typeface="Century Schoolbook"/>
                <a:cs typeface="Century Schoolbook"/>
                <a:sym typeface="Century Schoolbook"/>
              </a:rPr>
              <a:t>Model performance:</a:t>
            </a:r>
            <a:endParaRPr b="1" sz="18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Schoolbook"/>
              <a:buChar char="➔"/>
            </a:pPr>
            <a:r>
              <a:rPr lang="en-US" sz="1800">
                <a:latin typeface="Century Schoolbook"/>
                <a:ea typeface="Century Schoolbook"/>
                <a:cs typeface="Century Schoolbook"/>
                <a:sym typeface="Century Schoolbook"/>
              </a:rPr>
              <a:t>~1.8x faster training.</a:t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Schoolbook"/>
              <a:buChar char="➔"/>
            </a:pPr>
            <a:r>
              <a:rPr lang="en-US" sz="1800">
                <a:latin typeface="Century Schoolbook"/>
                <a:ea typeface="Century Schoolbook"/>
                <a:cs typeface="Century Schoolbook"/>
                <a:sym typeface="Century Schoolbook"/>
              </a:rPr>
              <a:t>Reaches convergence in a relatively short time.</a:t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Schoolbook"/>
              <a:buChar char="➔"/>
            </a:pPr>
            <a:r>
              <a:rPr lang="en-US" sz="1800">
                <a:latin typeface="Century Schoolbook"/>
                <a:ea typeface="Century Schoolbook"/>
                <a:cs typeface="Century Schoolbook"/>
                <a:sym typeface="Century Schoolbook"/>
              </a:rPr>
              <a:t>Reasonable out-of-the-box results for different dataset resolutions and few GPUs.</a:t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Schoolbook"/>
              <a:buChar char="➔"/>
            </a:pPr>
            <a:r>
              <a:rPr lang="en-US" sz="1800">
                <a:latin typeface="Century Schoolbook"/>
                <a:ea typeface="Century Schoolbook"/>
                <a:cs typeface="Century Schoolbook"/>
                <a:sym typeface="Century Schoolbook"/>
              </a:rPr>
              <a:t>The ADA mechanism improve results</a:t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Next step:</a:t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Schoolbook"/>
              <a:buChar char="➔"/>
            </a:pP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Train subsets of the datasets with StyleGAN2-ada and compare performance.</a:t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d2898b7ef6_0_0"/>
          <p:cNvSpPr txBox="1"/>
          <p:nvPr/>
        </p:nvSpPr>
        <p:spPr>
          <a:xfrm>
            <a:off x="1425800" y="2272975"/>
            <a:ext cx="6706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54" name="Google Shape;254;gd2898b7ef6_0_0"/>
          <p:cNvSpPr txBox="1"/>
          <p:nvPr>
            <p:ph type="title"/>
          </p:nvPr>
        </p:nvSpPr>
        <p:spPr>
          <a:xfrm>
            <a:off x="8900" y="2751025"/>
            <a:ext cx="9540600" cy="29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>
                <a:solidFill>
                  <a:srgbClr val="434343"/>
                </a:solidFill>
              </a:rPr>
              <a:t>Thanks for Listening!</a:t>
            </a:r>
            <a:endParaRPr>
              <a:solidFill>
                <a:srgbClr val="434343"/>
              </a:solidFill>
            </a:endParaRPr>
          </a:p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>
                <a:solidFill>
                  <a:srgbClr val="434343"/>
                </a:solidFill>
              </a:rPr>
              <a:t>Any questions?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"/>
          <p:cNvSpPr txBox="1"/>
          <p:nvPr/>
        </p:nvSpPr>
        <p:spPr>
          <a:xfrm>
            <a:off x="1359775" y="3312925"/>
            <a:ext cx="812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439800" y="1674300"/>
            <a:ext cx="90480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Schoolbook"/>
              <a:buChar char="●"/>
            </a:pPr>
            <a:r>
              <a:rPr lang="en-US" sz="1800">
                <a:latin typeface="Century Schoolbook"/>
                <a:ea typeface="Century Schoolbook"/>
                <a:cs typeface="Century Schoolbook"/>
                <a:sym typeface="Century Schoolbook"/>
              </a:rPr>
              <a:t>Generative Adversarial Networks (GANs) is a generative modeling approach using deep learning techniques, to automatically discover and learn the input patterns to generate an output.</a:t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Schoolbook"/>
              <a:buChar char="●"/>
            </a:pPr>
            <a:r>
              <a:rPr b="1" lang="en-US" sz="1800">
                <a:latin typeface="Century Schoolbook"/>
                <a:ea typeface="Century Schoolbook"/>
                <a:cs typeface="Century Schoolbook"/>
                <a:sym typeface="Century Schoolbook"/>
              </a:rPr>
              <a:t>Issues with GAN models</a:t>
            </a:r>
            <a:endParaRPr b="1" sz="18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entury Schoolbook"/>
              <a:buChar char="○"/>
            </a:pPr>
            <a:r>
              <a:rPr lang="en-US" sz="1800">
                <a:latin typeface="Century Schoolbook"/>
                <a:ea typeface="Century Schoolbook"/>
                <a:cs typeface="Century Schoolbook"/>
                <a:sym typeface="Century Schoolbook"/>
              </a:rPr>
              <a:t>GANs</a:t>
            </a:r>
            <a:r>
              <a:rPr lang="en-US" sz="1800">
                <a:latin typeface="Century Schoolbook"/>
                <a:ea typeface="Century Schoolbook"/>
                <a:cs typeface="Century Schoolbook"/>
                <a:sym typeface="Century Schoolbook"/>
              </a:rPr>
              <a:t> are limited to smaller sized datasets</a:t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entury Schoolbook"/>
              <a:buChar char="○"/>
            </a:pPr>
            <a:r>
              <a:rPr lang="en-US" sz="1800">
                <a:latin typeface="Century Schoolbook"/>
                <a:ea typeface="Century Schoolbook"/>
                <a:cs typeface="Century Schoolbook"/>
                <a:sym typeface="Century Schoolbook"/>
              </a:rPr>
              <a:t>Overfitting</a:t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entury Schoolbook"/>
              <a:buChar char="○"/>
            </a:pPr>
            <a:r>
              <a:rPr lang="en-US" sz="1800">
                <a:latin typeface="Century Schoolbook"/>
                <a:ea typeface="Century Schoolbook"/>
                <a:cs typeface="Century Schoolbook"/>
                <a:sym typeface="Century Schoolbook"/>
              </a:rPr>
              <a:t>Augmented distribution </a:t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Schoolbook"/>
              <a:buChar char="●"/>
            </a:pPr>
            <a:r>
              <a:rPr lang="en-US" sz="1800">
                <a:latin typeface="Century Schoolbook"/>
                <a:ea typeface="Century Schoolbook"/>
                <a:cs typeface="Century Schoolbook"/>
                <a:sym typeface="Century Schoolbook"/>
              </a:rPr>
              <a:t>Applying a wide range of augmentation using an </a:t>
            </a:r>
            <a:r>
              <a:rPr b="1" lang="en-US" sz="1800">
                <a:latin typeface="Century Schoolbook"/>
                <a:ea typeface="Century Schoolbook"/>
                <a:cs typeface="Century Schoolbook"/>
                <a:sym typeface="Century Schoolbook"/>
              </a:rPr>
              <a:t>adaptive discriminator augmentation</a:t>
            </a:r>
            <a:r>
              <a:rPr lang="en-US" sz="1800">
                <a:latin typeface="Century Schoolbook"/>
                <a:ea typeface="Century Schoolbook"/>
                <a:cs typeface="Century Schoolbook"/>
                <a:sym typeface="Century Schoolbook"/>
              </a:rPr>
              <a:t> (ADA) mechanism based on Karras et. al (2020).</a:t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22" name="Google Shape;122;p3"/>
          <p:cNvSpPr txBox="1"/>
          <p:nvPr>
            <p:ph type="title"/>
          </p:nvPr>
        </p:nvSpPr>
        <p:spPr>
          <a:xfrm>
            <a:off x="0" y="302550"/>
            <a:ext cx="6354900" cy="722400"/>
          </a:xfrm>
          <a:prstGeom prst="rect">
            <a:avLst/>
          </a:prstGeom>
          <a:solidFill>
            <a:srgbClr val="46464A">
              <a:alpha val="26400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>
                <a:solidFill>
                  <a:srgbClr val="FFFFFF"/>
                </a:solidFill>
              </a:rPr>
              <a:t>	Introduction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6621025" y="387450"/>
            <a:ext cx="4423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highlight>
                  <a:srgbClr val="CCCCCC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Background</a:t>
            </a:r>
            <a:endParaRPr b="1" sz="2400">
              <a:highlight>
                <a:srgbClr val="CCCCCC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d23e1937a3_1_11"/>
          <p:cNvSpPr txBox="1"/>
          <p:nvPr/>
        </p:nvSpPr>
        <p:spPr>
          <a:xfrm>
            <a:off x="446450" y="1683975"/>
            <a:ext cx="99609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Schoolbook"/>
              <a:buChar char="●"/>
            </a:pPr>
            <a:r>
              <a:rPr b="1" lang="en-US" sz="1800">
                <a:latin typeface="Century Schoolbook"/>
                <a:ea typeface="Century Schoolbook"/>
                <a:cs typeface="Century Schoolbook"/>
                <a:sym typeface="Century Schoolbook"/>
              </a:rPr>
              <a:t>Evaluation</a:t>
            </a:r>
            <a:r>
              <a:rPr b="1" lang="en-US" sz="1800">
                <a:latin typeface="Century Schoolbook"/>
                <a:ea typeface="Century Schoolbook"/>
                <a:cs typeface="Century Schoolbook"/>
                <a:sym typeface="Century Schoolbook"/>
              </a:rPr>
              <a:t> of ADA mechanism with small datasets:</a:t>
            </a:r>
            <a:endParaRPr b="1" sz="18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entury Schoolbook"/>
              <a:buChar char="●"/>
            </a:pPr>
            <a:r>
              <a:rPr i="1" lang="en-US" sz="1800">
                <a:latin typeface="Century Schoolbook"/>
                <a:ea typeface="Century Schoolbook"/>
                <a:cs typeface="Century Schoolbook"/>
                <a:sym typeface="Century Schoolbook"/>
              </a:rPr>
              <a:t>Are we able to reproduce good results as paper reported?</a:t>
            </a:r>
            <a:endParaRPr i="1" sz="18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entury Schoolbook"/>
              <a:buChar char="○"/>
            </a:pPr>
            <a:r>
              <a:rPr lang="en-US" sz="1800">
                <a:latin typeface="Century Schoolbook"/>
                <a:ea typeface="Century Schoolbook"/>
                <a:cs typeface="Century Schoolbook"/>
                <a:sym typeface="Century Schoolbook"/>
              </a:rPr>
              <a:t>We used StyleGAN2-ADA with some of the same datasets as used in the paper.</a:t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entury Schoolbook"/>
              <a:buChar char="●"/>
            </a:pPr>
            <a:r>
              <a:rPr i="1" lang="en-US" sz="1800">
                <a:latin typeface="Century Schoolbook"/>
                <a:ea typeface="Century Schoolbook"/>
                <a:cs typeface="Century Schoolbook"/>
                <a:sym typeface="Century Schoolbook"/>
              </a:rPr>
              <a:t>Are we able to produce good results with other datasets?</a:t>
            </a:r>
            <a:endParaRPr i="1" sz="18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entury Schoolbook"/>
              <a:buChar char="○"/>
            </a:pPr>
            <a:r>
              <a:rPr lang="en-US" sz="1800">
                <a:latin typeface="Century Schoolbook"/>
                <a:ea typeface="Century Schoolbook"/>
                <a:cs typeface="Century Schoolbook"/>
                <a:sym typeface="Century Schoolbook"/>
              </a:rPr>
              <a:t>We evaluated </a:t>
            </a:r>
            <a:r>
              <a:rPr lang="en-US" sz="1800">
                <a:latin typeface="Century Schoolbook"/>
                <a:ea typeface="Century Schoolbook"/>
                <a:cs typeface="Century Schoolbook"/>
                <a:sym typeface="Century Schoolbook"/>
              </a:rPr>
              <a:t>replicability</a:t>
            </a:r>
            <a:r>
              <a:rPr lang="en-US" sz="1800">
                <a:latin typeface="Century Schoolbook"/>
                <a:ea typeface="Century Schoolbook"/>
                <a:cs typeface="Century Schoolbook"/>
                <a:sym typeface="Century Schoolbook"/>
              </a:rPr>
              <a:t> of StyleGAN2-ADA using other small datasets.</a:t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entury Schoolbook"/>
              <a:buChar char="●"/>
            </a:pPr>
            <a:r>
              <a:rPr i="1" lang="en-US" sz="1800">
                <a:latin typeface="Century Schoolbook"/>
                <a:ea typeface="Century Schoolbook"/>
                <a:cs typeface="Century Schoolbook"/>
                <a:sym typeface="Century Schoolbook"/>
              </a:rPr>
              <a:t>Any advantage of ADA mechanism?</a:t>
            </a:r>
            <a:endParaRPr i="1" sz="18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entury Schoolbook"/>
              <a:buChar char="○"/>
            </a:pPr>
            <a:r>
              <a:rPr lang="en-US" sz="1800">
                <a:latin typeface="Century Schoolbook"/>
                <a:ea typeface="Century Schoolbook"/>
                <a:cs typeface="Century Schoolbook"/>
                <a:sym typeface="Century Schoolbook"/>
              </a:rPr>
              <a:t>We trained StyleGAN2 models and compared results with StyleGAN2-ADA.</a:t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30" name="Google Shape;130;gd23e1937a3_1_11"/>
          <p:cNvSpPr txBox="1"/>
          <p:nvPr>
            <p:ph type="title"/>
          </p:nvPr>
        </p:nvSpPr>
        <p:spPr>
          <a:xfrm>
            <a:off x="0" y="302550"/>
            <a:ext cx="6354900" cy="722400"/>
          </a:xfrm>
          <a:prstGeom prst="rect">
            <a:avLst/>
          </a:prstGeom>
          <a:solidFill>
            <a:srgbClr val="46464A">
              <a:alpha val="26400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>
                <a:solidFill>
                  <a:srgbClr val="FFFFFF"/>
                </a:solidFill>
              </a:rPr>
              <a:t>	Introduction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1" name="Google Shape;131;gd23e1937a3_1_11"/>
          <p:cNvSpPr txBox="1"/>
          <p:nvPr/>
        </p:nvSpPr>
        <p:spPr>
          <a:xfrm>
            <a:off x="6621025" y="387450"/>
            <a:ext cx="4423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highlight>
                  <a:srgbClr val="CCCCCC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Objectives &amp; Approach</a:t>
            </a:r>
            <a:endParaRPr b="1" sz="2400">
              <a:highlight>
                <a:srgbClr val="CCCCCC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c59b11d8d_0_0"/>
          <p:cNvSpPr txBox="1"/>
          <p:nvPr>
            <p:ph type="title"/>
          </p:nvPr>
        </p:nvSpPr>
        <p:spPr>
          <a:xfrm>
            <a:off x="0" y="302550"/>
            <a:ext cx="6354900" cy="722400"/>
          </a:xfrm>
          <a:prstGeom prst="rect">
            <a:avLst/>
          </a:prstGeom>
          <a:solidFill>
            <a:srgbClr val="46464A">
              <a:alpha val="26400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>
                <a:solidFill>
                  <a:srgbClr val="FFFFFF"/>
                </a:solidFill>
              </a:rPr>
              <a:t>Experimental</a:t>
            </a:r>
            <a:r>
              <a:rPr lang="en-US">
                <a:solidFill>
                  <a:srgbClr val="FFFFFF"/>
                </a:solidFill>
              </a:rPr>
              <a:t> Setup</a:t>
            </a:r>
            <a:endParaRPr>
              <a:solidFill>
                <a:srgbClr val="FFFFFF"/>
              </a:solidFill>
            </a:endParaRPr>
          </a:p>
        </p:txBody>
      </p:sp>
      <p:graphicFrame>
        <p:nvGraphicFramePr>
          <p:cNvPr id="138" name="Google Shape;138;gcc59b11d8d_0_0"/>
          <p:cNvGraphicFramePr/>
          <p:nvPr/>
        </p:nvGraphicFramePr>
        <p:xfrm>
          <a:off x="329688" y="1377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{072A2AA6-A5DF-4074-B995-282A3F9DBB04}</a:tableStyleId>
              </a:tblPr>
              <a:tblGrid>
                <a:gridCol w="2320725"/>
                <a:gridCol w="2445600"/>
              </a:tblGrid>
              <a:tr h="44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Dataset</a:t>
                      </a:r>
                      <a:endParaRPr b="1" sz="17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No. of images</a:t>
                      </a:r>
                      <a:endParaRPr b="1" sz="17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</a:tr>
              <a:tr h="44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METFACES</a:t>
                      </a:r>
                      <a:endParaRPr sz="17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1,336</a:t>
                      </a:r>
                      <a:endParaRPr sz="17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</a:tr>
              <a:tr h="70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Animal-Faces-High-Quality (</a:t>
                      </a:r>
                      <a:r>
                        <a:rPr lang="en-US" sz="17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AFHQ)</a:t>
                      </a:r>
                      <a:endParaRPr sz="17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7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WILD: 4,738</a:t>
                      </a:r>
                      <a:endParaRPr sz="17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DOG</a:t>
                      </a:r>
                      <a:r>
                        <a:rPr lang="en-US" sz="17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: 4,739</a:t>
                      </a:r>
                      <a:endParaRPr sz="17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</a:tr>
              <a:tr h="44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Cars196</a:t>
                      </a:r>
                      <a:endParaRPr sz="17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16,185</a:t>
                      </a:r>
                      <a:endParaRPr sz="17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</a:tr>
              <a:tr h="44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OxfordFlowers102</a:t>
                      </a:r>
                      <a:endParaRPr sz="17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6,149</a:t>
                      </a:r>
                      <a:endParaRPr sz="17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139" name="Google Shape;139;gcc59b11d8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1150" y="1523725"/>
            <a:ext cx="5187675" cy="17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cc59b11d8d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1150" y="3338175"/>
            <a:ext cx="5187675" cy="170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cc59b11d8d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1150" y="5139800"/>
            <a:ext cx="5187674" cy="159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cc59b11d8d_0_0"/>
          <p:cNvSpPr txBox="1"/>
          <p:nvPr/>
        </p:nvSpPr>
        <p:spPr>
          <a:xfrm>
            <a:off x="6621025" y="387450"/>
            <a:ext cx="4423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highlight>
                  <a:srgbClr val="CCCCCC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DATASETS and Architecture</a:t>
            </a:r>
            <a:endParaRPr b="1" sz="2400">
              <a:highlight>
                <a:srgbClr val="CCCCCC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43" name="Google Shape;143;gcc59b11d8d_0_0"/>
          <p:cNvSpPr txBox="1"/>
          <p:nvPr/>
        </p:nvSpPr>
        <p:spPr>
          <a:xfrm>
            <a:off x="151613" y="4199325"/>
            <a:ext cx="51225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Schoolbook"/>
              <a:buChar char="●"/>
            </a:pPr>
            <a:r>
              <a:rPr b="1" lang="en-US" sz="1800">
                <a:latin typeface="Century Schoolbook"/>
                <a:ea typeface="Century Schoolbook"/>
                <a:cs typeface="Century Schoolbook"/>
                <a:sym typeface="Century Schoolbook"/>
              </a:rPr>
              <a:t>Architecture</a:t>
            </a:r>
            <a:endParaRPr b="1" sz="18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Schoolbook"/>
                <a:ea typeface="Century Schoolbook"/>
                <a:cs typeface="Century Schoolbook"/>
                <a:sym typeface="Century Schoolbook"/>
              </a:rPr>
              <a:t>The StyleGAN2-ADA mechanism is implemented on top of the StyleGAN2 ofﬁcial TensorFlow implementation with most of the details unchanged, including network architectures.</a:t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d212d774fe_0_1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d212d774fe_0_17"/>
          <p:cNvSpPr txBox="1"/>
          <p:nvPr>
            <p:ph type="title"/>
          </p:nvPr>
        </p:nvSpPr>
        <p:spPr>
          <a:xfrm>
            <a:off x="0" y="302550"/>
            <a:ext cx="6354900" cy="722400"/>
          </a:xfrm>
          <a:prstGeom prst="rect">
            <a:avLst/>
          </a:prstGeom>
          <a:solidFill>
            <a:srgbClr val="46464A">
              <a:alpha val="26400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>
                <a:solidFill>
                  <a:srgbClr val="FFFFFF"/>
                </a:solidFill>
              </a:rPr>
              <a:t>Experimental Setup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1" name="Google Shape;151;gd212d774fe_0_17"/>
          <p:cNvSpPr txBox="1"/>
          <p:nvPr/>
        </p:nvSpPr>
        <p:spPr>
          <a:xfrm>
            <a:off x="399500" y="1517675"/>
            <a:ext cx="9302100" cy="3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Schoolbook"/>
              <a:buChar char="●"/>
            </a:pPr>
            <a:r>
              <a:rPr b="1" lang="en-US" sz="1800">
                <a:latin typeface="Century Schoolbook"/>
                <a:ea typeface="Century Schoolbook"/>
                <a:cs typeface="Century Schoolbook"/>
                <a:sym typeface="Century Schoolbook"/>
              </a:rPr>
              <a:t>Resizing</a:t>
            </a:r>
            <a:endParaRPr b="1" sz="18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Schoolbook"/>
              <a:buChar char="○"/>
            </a:pPr>
            <a:r>
              <a:rPr lang="en-US" sz="1800">
                <a:latin typeface="Century Schoolbook"/>
                <a:ea typeface="Century Schoolbook"/>
                <a:cs typeface="Century Schoolbook"/>
                <a:sym typeface="Century Schoolbook"/>
              </a:rPr>
              <a:t>We resize our dataset to half the original size that was used in the paper, that is, a resized resolution of (256 X 256) for all datasets except for the METFACES dataset, which we resized to (512 X 512). </a:t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Schoolbook"/>
              <a:buChar char="●"/>
            </a:pPr>
            <a:r>
              <a:rPr b="1" lang="en-US" sz="1800">
                <a:latin typeface="Century Schoolbook"/>
                <a:ea typeface="Century Schoolbook"/>
                <a:cs typeface="Century Schoolbook"/>
                <a:sym typeface="Century Schoolbook"/>
              </a:rPr>
              <a:t>Data Augmentation</a:t>
            </a:r>
            <a:endParaRPr b="1" sz="18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Schoolbook"/>
              <a:buChar char="○"/>
            </a:pPr>
            <a:r>
              <a:rPr lang="en-US" sz="1800">
                <a:latin typeface="Century Schoolbook"/>
                <a:ea typeface="Century Schoolbook"/>
                <a:cs typeface="Century Schoolbook"/>
                <a:sym typeface="Century Schoolbook"/>
              </a:rPr>
              <a:t>The ADA mechanism mitigates issues related to the overfitting of the discriminator and undesirable distortions associated with StyleGAN2.</a:t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Schoolbook"/>
              <a:buChar char="○"/>
            </a:pPr>
            <a:r>
              <a:rPr lang="en-US" sz="1800">
                <a:latin typeface="Century Schoolbook"/>
                <a:ea typeface="Century Schoolbook"/>
                <a:cs typeface="Century Schoolbook"/>
                <a:sym typeface="Century Schoolbook"/>
              </a:rPr>
              <a:t>These augmentations consist of 18 transformations: geometric (7), color (5), filtering (4), and corruption (2).</a:t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52" name="Google Shape;152;gd212d774fe_0_17"/>
          <p:cNvSpPr txBox="1"/>
          <p:nvPr/>
        </p:nvSpPr>
        <p:spPr>
          <a:xfrm>
            <a:off x="6621025" y="387450"/>
            <a:ext cx="4423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highlight>
                  <a:srgbClr val="CCCCCC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Preprocessing</a:t>
            </a:r>
            <a:endParaRPr b="1" sz="2400">
              <a:highlight>
                <a:srgbClr val="CCCCCC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cde4ce0784_0_22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gcde4ce0784_0_22"/>
          <p:cNvSpPr txBox="1"/>
          <p:nvPr>
            <p:ph type="title"/>
          </p:nvPr>
        </p:nvSpPr>
        <p:spPr>
          <a:xfrm>
            <a:off x="0" y="302550"/>
            <a:ext cx="6354900" cy="722400"/>
          </a:xfrm>
          <a:prstGeom prst="rect">
            <a:avLst/>
          </a:prstGeom>
          <a:solidFill>
            <a:srgbClr val="46464A">
              <a:alpha val="26400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>
                <a:solidFill>
                  <a:srgbClr val="FFFFFF"/>
                </a:solidFill>
              </a:rPr>
              <a:t>Experimental Setup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0" name="Google Shape;160;gcde4ce0784_0_22"/>
          <p:cNvSpPr txBox="1"/>
          <p:nvPr/>
        </p:nvSpPr>
        <p:spPr>
          <a:xfrm>
            <a:off x="270900" y="1259200"/>
            <a:ext cx="73140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Schoolbook"/>
              <a:buAutoNum type="arabicPeriod"/>
            </a:pPr>
            <a:r>
              <a:rPr b="1" lang="en-US" sz="1800">
                <a:latin typeface="Century Schoolbook"/>
                <a:ea typeface="Century Schoolbook"/>
                <a:cs typeface="Century Schoolbook"/>
                <a:sym typeface="Century Schoolbook"/>
              </a:rPr>
              <a:t>Geometric and color transformations</a:t>
            </a:r>
            <a:endParaRPr b="1" sz="18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Schoolbook"/>
              <a:buChar char="●"/>
            </a:pPr>
            <a:r>
              <a:rPr lang="en-US" sz="1800">
                <a:latin typeface="Century Schoolbook"/>
                <a:ea typeface="Century Schoolbook"/>
                <a:cs typeface="Century Schoolbook"/>
                <a:sym typeface="Century Schoolbook"/>
              </a:rPr>
              <a:t>Pixel Blitting </a:t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Schoolbook"/>
              <a:buChar char="●"/>
            </a:pPr>
            <a:r>
              <a:rPr lang="en-US" sz="1800">
                <a:latin typeface="Century Schoolbook"/>
                <a:ea typeface="Century Schoolbook"/>
                <a:cs typeface="Century Schoolbook"/>
                <a:sym typeface="Century Schoolbook"/>
              </a:rPr>
              <a:t>General geometric transformations</a:t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Schoolbook"/>
              <a:buChar char="●"/>
            </a:pPr>
            <a:r>
              <a:rPr lang="en-US" sz="1800">
                <a:latin typeface="Century Schoolbook"/>
                <a:ea typeface="Century Schoolbook"/>
                <a:cs typeface="Century Schoolbook"/>
                <a:sym typeface="Century Schoolbook"/>
              </a:rPr>
              <a:t>Color transformations</a:t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161" name="Google Shape;161;gcde4ce0784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00" y="3608200"/>
            <a:ext cx="3387748" cy="28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cde4ce0784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2675" y="3229550"/>
            <a:ext cx="3403140" cy="3571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cde4ce0784_0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9700" y="2432275"/>
            <a:ext cx="3327725" cy="436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cde4ce0784_0_22"/>
          <p:cNvSpPr/>
          <p:nvPr/>
        </p:nvSpPr>
        <p:spPr>
          <a:xfrm>
            <a:off x="7584900" y="4875675"/>
            <a:ext cx="380100" cy="27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cde4ce0784_0_22"/>
          <p:cNvSpPr/>
          <p:nvPr/>
        </p:nvSpPr>
        <p:spPr>
          <a:xfrm>
            <a:off x="3805025" y="5184075"/>
            <a:ext cx="380100" cy="27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cde4ce0784_0_22"/>
          <p:cNvSpPr txBox="1"/>
          <p:nvPr/>
        </p:nvSpPr>
        <p:spPr>
          <a:xfrm>
            <a:off x="6621025" y="387450"/>
            <a:ext cx="442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highlight>
                  <a:srgbClr val="CCCCCC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Data Augmentation Pipeline</a:t>
            </a:r>
            <a:endParaRPr b="1" sz="2200">
              <a:highlight>
                <a:srgbClr val="CCCCCC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cde4ce0784_0_38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gcde4ce0784_0_38"/>
          <p:cNvSpPr txBox="1"/>
          <p:nvPr>
            <p:ph type="title"/>
          </p:nvPr>
        </p:nvSpPr>
        <p:spPr>
          <a:xfrm>
            <a:off x="0" y="302550"/>
            <a:ext cx="6354900" cy="722400"/>
          </a:xfrm>
          <a:prstGeom prst="rect">
            <a:avLst/>
          </a:prstGeom>
          <a:solidFill>
            <a:srgbClr val="46464A">
              <a:alpha val="26400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>
                <a:solidFill>
                  <a:srgbClr val="FFFFFF"/>
                </a:solidFill>
              </a:rPr>
              <a:t>Experimental Setup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4" name="Google Shape;174;gcde4ce0784_0_38"/>
          <p:cNvSpPr txBox="1"/>
          <p:nvPr/>
        </p:nvSpPr>
        <p:spPr>
          <a:xfrm>
            <a:off x="283175" y="1355263"/>
            <a:ext cx="74481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entury Schoolbook"/>
                <a:ea typeface="Century Schoolbook"/>
                <a:cs typeface="Century Schoolbook"/>
                <a:sym typeface="Century Schoolbook"/>
              </a:rPr>
              <a:t>2. Image-space filtering and corruptions</a:t>
            </a:r>
            <a:endParaRPr b="1" sz="18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Schoolbook"/>
              <a:buChar char="●"/>
            </a:pPr>
            <a:r>
              <a:rPr lang="en-US" sz="1800">
                <a:latin typeface="Century Schoolbook"/>
                <a:ea typeface="Century Schoolbook"/>
                <a:cs typeface="Century Schoolbook"/>
                <a:sym typeface="Century Schoolbook"/>
              </a:rPr>
              <a:t>Image-space filtering</a:t>
            </a:r>
            <a:r>
              <a:rPr lang="en-US" sz="1800"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Schoolbook"/>
              <a:buChar char="●"/>
            </a:pPr>
            <a:r>
              <a:rPr lang="en-US" sz="1800">
                <a:latin typeface="Century Schoolbook"/>
                <a:ea typeface="Century Schoolbook"/>
                <a:cs typeface="Century Schoolbook"/>
                <a:sym typeface="Century Schoolbook"/>
              </a:rPr>
              <a:t>Image-space corruptions</a:t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75" name="Google Shape;175;gcde4ce0784_0_38"/>
          <p:cNvSpPr/>
          <p:nvPr/>
        </p:nvSpPr>
        <p:spPr>
          <a:xfrm>
            <a:off x="5287200" y="4753225"/>
            <a:ext cx="380100" cy="27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gcde4ce0784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475" y="3103063"/>
            <a:ext cx="3403139" cy="357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cde4ce0784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9700" y="3521450"/>
            <a:ext cx="4429125" cy="26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cde4ce0784_0_38"/>
          <p:cNvSpPr txBox="1"/>
          <p:nvPr/>
        </p:nvSpPr>
        <p:spPr>
          <a:xfrm>
            <a:off x="6621025" y="387450"/>
            <a:ext cx="442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highlight>
                  <a:srgbClr val="CCCCCC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Data Augmentation Pipeline</a:t>
            </a:r>
            <a:endParaRPr b="1" sz="2200">
              <a:highlight>
                <a:srgbClr val="CCCCCC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d212d774fe_1_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d212d774fe_1_7"/>
          <p:cNvSpPr txBox="1"/>
          <p:nvPr>
            <p:ph type="title"/>
          </p:nvPr>
        </p:nvSpPr>
        <p:spPr>
          <a:xfrm>
            <a:off x="0" y="302550"/>
            <a:ext cx="6354900" cy="722400"/>
          </a:xfrm>
          <a:prstGeom prst="rect">
            <a:avLst/>
          </a:prstGeom>
          <a:solidFill>
            <a:srgbClr val="46464A">
              <a:alpha val="26400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>
                <a:solidFill>
                  <a:srgbClr val="FFFFFF"/>
                </a:solidFill>
              </a:rPr>
              <a:t>Experimental Setup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6" name="Google Shape;186;gd212d774fe_1_7"/>
          <p:cNvSpPr txBox="1"/>
          <p:nvPr/>
        </p:nvSpPr>
        <p:spPr>
          <a:xfrm>
            <a:off x="269125" y="2560950"/>
            <a:ext cx="36204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Schoolbook"/>
              <a:buChar char="●"/>
            </a:pPr>
            <a:r>
              <a:rPr b="1" lang="en-US" sz="1800">
                <a:latin typeface="Century Schoolbook"/>
                <a:ea typeface="Century Schoolbook"/>
                <a:cs typeface="Century Schoolbook"/>
                <a:sym typeface="Century Schoolbook"/>
              </a:rPr>
              <a:t>Evaluation</a:t>
            </a:r>
            <a:endParaRPr b="1" sz="18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Schoolbook"/>
                <a:ea typeface="Century Schoolbook"/>
                <a:cs typeface="Century Schoolbook"/>
                <a:sym typeface="Century Schoolbook"/>
              </a:rPr>
              <a:t>W</a:t>
            </a:r>
            <a:r>
              <a:rPr lang="en-US" sz="1800">
                <a:latin typeface="Century Schoolbook"/>
                <a:ea typeface="Century Schoolbook"/>
                <a:cs typeface="Century Schoolbook"/>
                <a:sym typeface="Century Schoolbook"/>
              </a:rPr>
              <a:t>e used FID metric to evaluate our results, and compare it to the FID scores obtained from </a:t>
            </a:r>
            <a:r>
              <a:rPr lang="en-US" sz="1800">
                <a:latin typeface="Century Schoolbook"/>
                <a:ea typeface="Century Schoolbook"/>
                <a:cs typeface="Century Schoolbook"/>
                <a:sym typeface="Century Schoolbook"/>
              </a:rPr>
              <a:t>the</a:t>
            </a:r>
            <a:r>
              <a:rPr lang="en-US" sz="1800">
                <a:latin typeface="Century Schoolbook"/>
                <a:ea typeface="Century Schoolbook"/>
                <a:cs typeface="Century Schoolbook"/>
                <a:sym typeface="Century Schoolbook"/>
              </a:rPr>
              <a:t> original paper.</a:t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graphicFrame>
        <p:nvGraphicFramePr>
          <p:cNvPr id="187" name="Google Shape;187;gd212d774fe_1_7"/>
          <p:cNvGraphicFramePr/>
          <p:nvPr/>
        </p:nvGraphicFramePr>
        <p:xfrm>
          <a:off x="4313613" y="1803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{072A2AA6-A5DF-4074-B995-282A3F9DBB04}</a:tableStyleId>
              </a:tblPr>
              <a:tblGrid>
                <a:gridCol w="1463325"/>
                <a:gridCol w="1028150"/>
                <a:gridCol w="967975"/>
                <a:gridCol w="967975"/>
                <a:gridCol w="967975"/>
                <a:gridCol w="967975"/>
              </a:tblGrid>
              <a:tr h="338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Parameter</a:t>
                      </a:r>
                      <a:endParaRPr b="1" sz="9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METFACES</a:t>
                      </a:r>
                      <a:endParaRPr b="1" sz="9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AFHQ-WILD</a:t>
                      </a:r>
                      <a:endParaRPr b="1" sz="9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AFHQ-DOG</a:t>
                      </a:r>
                      <a:endParaRPr b="1" sz="9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9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Cars196</a:t>
                      </a:r>
                      <a:endParaRPr b="1" sz="9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Oxford</a:t>
                      </a:r>
                      <a:endParaRPr b="1" sz="9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9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Flowers102</a:t>
                      </a:r>
                      <a:endParaRPr b="1" sz="9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</a:tr>
              <a:tr h="338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Resolution</a:t>
                      </a:r>
                      <a:endParaRPr sz="11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512*512</a:t>
                      </a:r>
                      <a:endParaRPr sz="11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256*256</a:t>
                      </a:r>
                      <a:endParaRPr sz="11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 hMerge="1"/>
                <a:tc hMerge="1"/>
                <a:tc hMerge="1"/>
              </a:tr>
              <a:tr h="338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No. of GPUs </a:t>
                      </a:r>
                      <a:endParaRPr sz="11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(Tesla V100)</a:t>
                      </a:r>
                      <a:endParaRPr sz="11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 grid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2</a:t>
                      </a:r>
                      <a:endParaRPr sz="11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 hMerge="1"/>
                <a:tc hMerge="1"/>
                <a:tc hMerge="1"/>
                <a:tc hMerge="1"/>
              </a:tr>
              <a:tr h="338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Base feature maps</a:t>
                      </a:r>
                      <a:endParaRPr sz="11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16,384</a:t>
                      </a:r>
                      <a:endParaRPr sz="11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8,192</a:t>
                      </a:r>
                      <a:endParaRPr sz="11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5,000</a:t>
                      </a:r>
                      <a:endParaRPr sz="11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16,185</a:t>
                      </a:r>
                      <a:endParaRPr sz="11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8,192</a:t>
                      </a:r>
                      <a:endParaRPr sz="11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</a:tr>
              <a:tr h="338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Training time (hrs)</a:t>
                      </a:r>
                      <a:endParaRPr sz="11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92.05</a:t>
                      </a:r>
                      <a:endParaRPr sz="11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132.64</a:t>
                      </a:r>
                      <a:endParaRPr sz="11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93.22</a:t>
                      </a:r>
                      <a:endParaRPr sz="11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146.46</a:t>
                      </a:r>
                      <a:endParaRPr sz="11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120.84</a:t>
                      </a:r>
                      <a:endParaRPr sz="11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</a:tr>
              <a:tr h="338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Minibatch size</a:t>
                      </a:r>
                      <a:endParaRPr sz="11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16</a:t>
                      </a:r>
                      <a:endParaRPr sz="11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32</a:t>
                      </a:r>
                      <a:endParaRPr sz="11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 hMerge="1"/>
                <a:tc hMerge="1"/>
                <a:tc hMerge="1"/>
              </a:tr>
              <a:tr h="338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Minibatch stddev</a:t>
                      </a:r>
                      <a:endParaRPr sz="11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4</a:t>
                      </a:r>
                      <a:endParaRPr sz="11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4</a:t>
                      </a:r>
                      <a:endParaRPr sz="11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16</a:t>
                      </a:r>
                      <a:endParaRPr sz="11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16</a:t>
                      </a:r>
                      <a:endParaRPr sz="11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4</a:t>
                      </a:r>
                      <a:endParaRPr sz="11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</a:tr>
              <a:tr h="338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Learning rate</a:t>
                      </a:r>
                      <a:endParaRPr sz="11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 grid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0.0025</a:t>
                      </a:r>
                      <a:endParaRPr sz="11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 hMerge="1"/>
                <a:tc hMerge="1"/>
                <a:tc hMerge="1"/>
                <a:tc hMerge="1"/>
              </a:tr>
              <a:tr h="338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R1 regularization</a:t>
                      </a:r>
                      <a:endParaRPr sz="11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3.2768</a:t>
                      </a:r>
                      <a:endParaRPr sz="11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0.4096</a:t>
                      </a:r>
                      <a:endParaRPr sz="11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 hMerge="1"/>
                <a:tc hMerge="1"/>
                <a:tc hMerge="1"/>
              </a:tr>
              <a:tr h="338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Dataset x-flips;</a:t>
                      </a:r>
                      <a:endParaRPr sz="11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Mixed-precision;</a:t>
                      </a:r>
                      <a:endParaRPr sz="11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Mapping net depth;</a:t>
                      </a:r>
                      <a:endParaRPr sz="11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Style mixing reg.;</a:t>
                      </a:r>
                      <a:endParaRPr sz="11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Path length reg.;</a:t>
                      </a:r>
                      <a:endParaRPr sz="11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Resnet D</a:t>
                      </a:r>
                      <a:endParaRPr sz="11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Yes</a:t>
                      </a:r>
                      <a:endParaRPr sz="11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Yes</a:t>
                      </a:r>
                      <a:endParaRPr sz="11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Yes</a:t>
                      </a:r>
                      <a:endParaRPr sz="11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Yes</a:t>
                      </a:r>
                      <a:endParaRPr sz="11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Yes</a:t>
                      </a:r>
                      <a:endParaRPr sz="11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88" name="Google Shape;188;gd212d774fe_1_7"/>
          <p:cNvSpPr txBox="1"/>
          <p:nvPr/>
        </p:nvSpPr>
        <p:spPr>
          <a:xfrm>
            <a:off x="6384550" y="387450"/>
            <a:ext cx="4832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highlight>
                  <a:srgbClr val="CCCCCC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Hyperparameters &amp; Evaluation</a:t>
            </a:r>
            <a:endParaRPr b="1" sz="2200">
              <a:highlight>
                <a:srgbClr val="CCCCCC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d2a5aecaeb_0_10"/>
          <p:cNvSpPr txBox="1"/>
          <p:nvPr>
            <p:ph type="title"/>
          </p:nvPr>
        </p:nvSpPr>
        <p:spPr>
          <a:xfrm>
            <a:off x="0" y="302550"/>
            <a:ext cx="6354900" cy="722400"/>
          </a:xfrm>
          <a:prstGeom prst="rect">
            <a:avLst/>
          </a:prstGeom>
          <a:solidFill>
            <a:srgbClr val="46464A">
              <a:alpha val="26400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>
                <a:solidFill>
                  <a:srgbClr val="FFFFFF"/>
                </a:solidFill>
              </a:rPr>
              <a:t>Current Result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5" name="Google Shape;195;gd2a5aecaeb_0_10"/>
          <p:cNvSpPr txBox="1"/>
          <p:nvPr/>
        </p:nvSpPr>
        <p:spPr>
          <a:xfrm>
            <a:off x="400100" y="4788875"/>
            <a:ext cx="105141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entury Schoolbook"/>
                <a:ea typeface="Century Schoolbook"/>
                <a:cs typeface="Century Schoolbook"/>
                <a:sym typeface="Century Schoolbook"/>
              </a:rPr>
              <a:t>FID score as a function of wallclock time. Each curve corresponds to training the dataset from scratch with two NVIDIA Tesla V100 GPUs.</a:t>
            </a:r>
            <a:endParaRPr sz="16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196" name="Google Shape;196;gd2a5aecaeb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00" y="1828475"/>
            <a:ext cx="5280799" cy="287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d2a5aecaeb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8950" y="1828475"/>
            <a:ext cx="5516575" cy="287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d2a5aecaeb_0_10"/>
          <p:cNvSpPr txBox="1"/>
          <p:nvPr/>
        </p:nvSpPr>
        <p:spPr>
          <a:xfrm>
            <a:off x="6492425" y="432900"/>
            <a:ext cx="467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highlight>
                  <a:srgbClr val="CCCCCC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Comparison with baseline StyleGAN2</a:t>
            </a:r>
            <a:endParaRPr b="1" sz="1800">
              <a:highlight>
                <a:srgbClr val="CCCCCC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2021-04-08T01:15:20Z</dcterms:created>
  <dc:creator>Fangyi Li</dc:creator>
</cp:coreProperties>
</file>